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1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4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1986" r:id="rId1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57" Type="http://schemas.openxmlformats.org/officeDocument/2006/relationships/slide" Target="slides/slide41.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652649C-E044-B515-9F63-BD250CF1EC93}"/>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BA682C3-774E-4FD1-8848-24DBB00E37C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48162" name="Rectangle 2">
            <a:extLst>
              <a:ext uri="{FF2B5EF4-FFF2-40B4-BE49-F238E27FC236}">
                <a16:creationId xmlns:a16="http://schemas.microsoft.com/office/drawing/2014/main" id="{E2B45E2B-FA1F-962E-8CCE-6314863A63FB}"/>
              </a:ext>
            </a:extLst>
          </p:cNvPr>
          <p:cNvSpPr>
            <a:spLocks noRot="1" noChangeArrowheads="1" noTextEdit="1"/>
          </p:cNvSpPr>
          <p:nvPr>
            <p:ph type="sldImg"/>
          </p:nvPr>
        </p:nvSpPr>
        <p:spPr>
          <a:ln/>
        </p:spPr>
      </p:sp>
      <p:sp>
        <p:nvSpPr>
          <p:cNvPr id="348163" name="Rectangle 3">
            <a:extLst>
              <a:ext uri="{FF2B5EF4-FFF2-40B4-BE49-F238E27FC236}">
                <a16:creationId xmlns:a16="http://schemas.microsoft.com/office/drawing/2014/main" id="{D4E8AB6A-BD04-296B-41CC-5821A1E359A0}"/>
              </a:ext>
            </a:extLst>
          </p:cNvPr>
          <p:cNvSpPr>
            <a:spLocks noGrp="1" noChangeArrowheads="1"/>
          </p:cNvSpPr>
          <p:nvPr>
            <p:ph type="body" idx="1"/>
          </p:nvPr>
        </p:nvSpPr>
        <p:spPr/>
        <p:txBody>
          <a:bodyPr/>
          <a:lstStyle/>
          <a:p>
            <a:r>
              <a:rPr lang="en-US" altLang="zh-CN">
                <a:ea typeface="宋体" panose="02010600030101010101" pitchFamily="2" charset="-122"/>
              </a:rPr>
              <a:t>A DD 577 forms is required</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74.xml"/><Relationship Id="rId2" Type="http://schemas.openxmlformats.org/officeDocument/2006/relationships/notesSlide" Target="../notesSlides/notesSlide15.xml"/></Relationships>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AutoShape 2">
            <a:extLst>
              <a:ext uri="{FF2B5EF4-FFF2-40B4-BE49-F238E27FC236}">
                <a16:creationId xmlns:a16="http://schemas.microsoft.com/office/drawing/2014/main" id="{F17A4EDC-7167-FB1C-1CD1-74B80C9A2374}"/>
              </a:ext>
            </a:extLst>
          </p:cNvPr>
          <p:cNvSpPr>
            <a:spLocks noGrp="1" noChangeArrowheads="1"/>
          </p:cNvSpPr>
          <p:nvPr>
            <p:ph type="title"/>
          </p:nvPr>
        </p:nvSpPr>
        <p:spPr/>
        <p:txBody>
          <a:bodyPr/>
          <a:lstStyle/>
          <a:p>
            <a:r>
              <a:rPr lang="en-US" altLang="zh-CN">
                <a:ea typeface="宋体" panose="02010600030101010101" pitchFamily="2" charset="-122"/>
              </a:rPr>
              <a:t>Timekeeper’s Responsibilities</a:t>
            </a:r>
          </a:p>
        </p:txBody>
      </p:sp>
      <p:sp>
        <p:nvSpPr>
          <p:cNvPr id="321539" name="Rectangle 3">
            <a:extLst>
              <a:ext uri="{FF2B5EF4-FFF2-40B4-BE49-F238E27FC236}">
                <a16:creationId xmlns:a16="http://schemas.microsoft.com/office/drawing/2014/main" id="{04CEBFBD-8382-9200-4787-B9AE2B202271}"/>
              </a:ext>
            </a:extLst>
          </p:cNvPr>
          <p:cNvSpPr>
            <a:spLocks noGrp="1" noChangeArrowheads="1"/>
          </p:cNvSpPr>
          <p:nvPr>
            <p:ph type="body" idx="1"/>
          </p:nvPr>
        </p:nvSpPr>
        <p:spPr>
          <a:xfrm>
            <a:ext cx="6928158" cy="3353994"/>
          </a:xfrm>
        </p:spPr>
        <p:txBody>
          <a:bodyPr/>
          <a:lstStyle/>
          <a:p>
            <a:pPr>
              <a:lnSpc>
                <a:spcPct val="90000"/>
              </a:lnSpc>
            </a:pPr>
            <a:r>
              <a:rPr lang="en-US" altLang="zh-CN">
                <a:ea typeface="宋体" panose="02010600030101010101" pitchFamily="2" charset="-122"/>
              </a:rPr>
              <a:t>The timekeeping function requires the accurate and timely recording of T&amp;A data and the maintenance of related documentation.</a:t>
            </a:r>
          </a:p>
          <a:p>
            <a:pPr>
              <a:lnSpc>
                <a:spcPct val="90000"/>
              </a:lnSpc>
              <a:buFont typeface="Wingdings" panose="05000000000000000000" pitchFamily="2" charset="2"/>
              <a:buNone/>
            </a:pPr>
            <a:endParaRPr lang="en-US" altLang="zh-CN">
              <a:ea typeface="宋体" panose="02010600030101010101" pitchFamily="2" charset="-122"/>
            </a:endParaRPr>
          </a:p>
          <a:p>
            <a:pPr>
              <a:lnSpc>
                <a:spcPct val="90000"/>
              </a:lnSpc>
            </a:pPr>
            <a:r>
              <a:rPr lang="en-US" altLang="zh-CN">
                <a:ea typeface="宋体" panose="02010600030101010101" pitchFamily="2" charset="-122"/>
              </a:rPr>
              <a:t>Timekeepers may be appointed as civilian, military or contractor personnel.</a:t>
            </a:r>
          </a:p>
          <a:p>
            <a:pPr>
              <a:lnSpc>
                <a:spcPct val="90000"/>
              </a:lnSpc>
              <a:buFont typeface="Wingdings" panose="05000000000000000000" pitchFamily="2" charset="2"/>
              <a:buNone/>
            </a:pPr>
            <a:r>
              <a:rPr lang="en-US" altLang="zh-CN">
                <a:ea typeface="宋体" panose="02010600030101010101" pitchFamily="2" charset="-122"/>
              </a:rPr>
              <a:t>	</a:t>
            </a:r>
            <a:r>
              <a:rPr lang="en-US" altLang="zh-CN" sz="2400">
                <a:ea typeface="宋体" panose="02010600030101010101" pitchFamily="2" charset="-122"/>
              </a:rPr>
              <a:t>- a DD577 form is required and submitted to USPFO.</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